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1" r:id="rId3"/>
    <p:sldId id="260" r:id="rId4"/>
    <p:sldId id="268" r:id="rId5"/>
    <p:sldId id="262" r:id="rId6"/>
    <p:sldId id="271" r:id="rId7"/>
    <p:sldId id="267" r:id="rId8"/>
    <p:sldId id="266" r:id="rId9"/>
    <p:sldId id="274" r:id="rId10"/>
    <p:sldId id="263" r:id="rId11"/>
    <p:sldId id="272" r:id="rId12"/>
    <p:sldId id="264" r:id="rId13"/>
    <p:sldId id="256" r:id="rId14"/>
    <p:sldId id="259" r:id="rId15"/>
    <p:sldId id="269" r:id="rId16"/>
    <p:sldId id="273" r:id="rId17"/>
    <p:sldId id="258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348EE02-C4A1-43C1-9461-4EC640F01742}" type="datetimeFigureOut">
              <a:rPr lang="pl-PL" smtClean="0"/>
              <a:t>2020-11-19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DDB4-7596-48E8-908E-E3914758F47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34403"/>
            <a:ext cx="7147794" cy="480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9511" y="332655"/>
            <a:ext cx="87129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skerville Old Face" panose="02020602080505020303" pitchFamily="18" charset="0"/>
              </a:rPr>
              <a:t>Zasłużona postać , która nierozerwalnie związana jest z historią naszego Miasta Ostrowa Wielkopolskiego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1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-900000">
            <a:off x="613020" y="4608404"/>
            <a:ext cx="5985159" cy="1967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/>
              <a:t>W Ostrowie Wielkopolskim jego imię nadano jednej z ulic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(</a:t>
            </a:r>
            <a:r>
              <a:rPr lang="pl-PL" sz="2800" dirty="0"/>
              <a:t>26 listopada 1981) oraz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Szkole </a:t>
            </a:r>
            <a:r>
              <a:rPr lang="pl-PL" sz="2800" dirty="0"/>
              <a:t>Podstawowej nr 11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(</a:t>
            </a:r>
            <a:r>
              <a:rPr lang="pl-PL" sz="2800" dirty="0"/>
              <a:t>9 maja 1984).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-900000">
            <a:off x="13264501" y="1798272"/>
            <a:ext cx="894338" cy="107245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AutoShape 4" descr="Szkoła Podstawowa nr 11 im. M. Ferica w Ostrowie Wielkopolskim - Strona  główn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503">
            <a:off x="4625929" y="1097654"/>
            <a:ext cx="4403437" cy="13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550">
            <a:off x="309297" y="450189"/>
            <a:ext cx="3961112" cy="296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11" y="4077072"/>
            <a:ext cx="3425789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188641"/>
            <a:ext cx="8352928" cy="482453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/>
              <a:t>W 40-tą rocznicę śmierci z inicjatywy oddziału Polskiego Towarzystwa Archeologicznego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Numizmatycznego w Ostrowie wybito okolicznościowy medal</a:t>
            </a:r>
            <a:r>
              <a:rPr lang="pl-PL" dirty="0" smtClean="0"/>
              <a:t>;</a:t>
            </a:r>
            <a:r>
              <a:rPr lang="pl-PL" dirty="0">
                <a:solidFill>
                  <a:prstClr val="white"/>
                </a:solidFill>
              </a:rPr>
              <a:t> 26 lutego 1983 pierwsze egzemplarze otrzymali matka pilota Zofia (zmarła 31 marca </a:t>
            </a:r>
            <a:r>
              <a:rPr lang="pl-PL" dirty="0" smtClean="0">
                <a:solidFill>
                  <a:prstClr val="white"/>
                </a:solidFill>
              </a:rPr>
              <a:t>1983r. w </a:t>
            </a:r>
            <a:r>
              <a:rPr lang="pl-PL" dirty="0">
                <a:solidFill>
                  <a:prstClr val="white"/>
                </a:solidFill>
              </a:rPr>
              <a:t>Ostrowie Wielkopolskim) oraz brat </a:t>
            </a:r>
            <a:r>
              <a:rPr lang="pl-PL" dirty="0" err="1">
                <a:solidFill>
                  <a:prstClr val="white"/>
                </a:solidFill>
              </a:rPr>
              <a:t>Zwonimir</a:t>
            </a:r>
            <a:r>
              <a:rPr lang="pl-PL" dirty="0">
                <a:solidFill>
                  <a:prstClr val="white"/>
                </a:solidFill>
              </a:rPr>
              <a:t>. 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15" y="4725144"/>
            <a:ext cx="3886983" cy="203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-900000">
            <a:off x="557821" y="1448665"/>
            <a:ext cx="8028360" cy="453673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prstClr val="white"/>
                </a:solidFill>
              </a:rPr>
              <a:t>20 </a:t>
            </a:r>
            <a:r>
              <a:rPr lang="pl-PL" sz="2800" dirty="0">
                <a:solidFill>
                  <a:prstClr val="white"/>
                </a:solidFill>
              </a:rPr>
              <a:t>kwietnia 2006 w galerii wybitnych uczniów </a:t>
            </a:r>
            <a:r>
              <a:rPr lang="pl-PL" sz="2800" dirty="0" smtClean="0">
                <a:solidFill>
                  <a:prstClr val="white"/>
                </a:solidFill>
              </a:rPr>
              <a:t/>
            </a:r>
            <a:br>
              <a:rPr lang="pl-PL" sz="2800" dirty="0" smtClean="0">
                <a:solidFill>
                  <a:prstClr val="white"/>
                </a:solidFill>
              </a:rPr>
            </a:br>
            <a:r>
              <a:rPr lang="pl-PL" sz="2800" dirty="0" smtClean="0">
                <a:solidFill>
                  <a:prstClr val="white"/>
                </a:solidFill>
              </a:rPr>
              <a:t>i </a:t>
            </a:r>
            <a:r>
              <a:rPr lang="pl-PL" sz="2800" dirty="0">
                <a:solidFill>
                  <a:prstClr val="white"/>
                </a:solidFill>
              </a:rPr>
              <a:t>profesorów macierzystego gimnazjum </a:t>
            </a:r>
            <a:r>
              <a:rPr lang="pl-PL" sz="2800" dirty="0" smtClean="0">
                <a:solidFill>
                  <a:prstClr val="white"/>
                </a:solidFill>
              </a:rPr>
              <a:t/>
            </a:r>
            <a:br>
              <a:rPr lang="pl-PL" sz="2800" dirty="0" smtClean="0">
                <a:solidFill>
                  <a:prstClr val="white"/>
                </a:solidFill>
              </a:rPr>
            </a:br>
            <a:r>
              <a:rPr lang="pl-PL" sz="2800" dirty="0" smtClean="0">
                <a:solidFill>
                  <a:prstClr val="white"/>
                </a:solidFill>
              </a:rPr>
              <a:t>w </a:t>
            </a:r>
            <a:r>
              <a:rPr lang="pl-PL" sz="2800" dirty="0">
                <a:solidFill>
                  <a:prstClr val="white"/>
                </a:solidFill>
              </a:rPr>
              <a:t>Ostrowie zawieszono portret Mirosława </a:t>
            </a:r>
            <a:r>
              <a:rPr lang="pl-PL" sz="2800" dirty="0" err="1">
                <a:solidFill>
                  <a:prstClr val="white"/>
                </a:solidFill>
              </a:rPr>
              <a:t>Fericia</a:t>
            </a:r>
            <a:r>
              <a:rPr lang="pl-PL" sz="2800" dirty="0">
                <a:solidFill>
                  <a:prstClr val="white"/>
                </a:solidFill>
              </a:rPr>
              <a:t>. Przy wejściu do jego domu powieszono tablicę upamiętniającą</a:t>
            </a:r>
            <a:r>
              <a:rPr lang="pl-PL" sz="2400" dirty="0">
                <a:solidFill>
                  <a:prstClr val="white"/>
                </a:solidFill>
              </a:rPr>
              <a:t>.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-900000">
            <a:off x="12651946" y="1916239"/>
            <a:ext cx="599410" cy="361226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43">
            <a:off x="381466" y="638776"/>
            <a:ext cx="391516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7" y="4725144"/>
            <a:ext cx="6956329" cy="214792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Z okazji 100. urodzin Mirosława </a:t>
            </a:r>
            <a:r>
              <a:rPr lang="pl-PL" sz="2800" dirty="0" err="1" smtClean="0"/>
              <a:t>Ferića</a:t>
            </a:r>
            <a:r>
              <a:rPr lang="pl-PL" sz="2800" dirty="0" smtClean="0"/>
              <a:t> odsłonięta została pamiątkowa tablica </a:t>
            </a:r>
            <a:br>
              <a:rPr lang="pl-PL" sz="2800" dirty="0" smtClean="0"/>
            </a:br>
            <a:r>
              <a:rPr lang="pl-PL" sz="2800" dirty="0" smtClean="0"/>
              <a:t>na kamienicy przy ul. Partyzanckiej 36, </a:t>
            </a:r>
            <a:br>
              <a:rPr lang="pl-PL" sz="2800" dirty="0" smtClean="0"/>
            </a:br>
            <a:r>
              <a:rPr lang="pl-PL" sz="2800" dirty="0" smtClean="0"/>
              <a:t>w której mieszkał w młodości.</a:t>
            </a:r>
            <a:endParaRPr lang="pl-P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87210" cy="45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W uroczystościach związanych z rocznicą urodzin Mirosława </a:t>
            </a:r>
            <a:r>
              <a:rPr lang="pl-PL" sz="2800" dirty="0" err="1" smtClean="0"/>
              <a:t>Ferića</a:t>
            </a:r>
            <a:r>
              <a:rPr lang="pl-PL" sz="2800" dirty="0" smtClean="0"/>
              <a:t> wzięli udział jego potomkowie – </a:t>
            </a:r>
            <a:br>
              <a:rPr lang="pl-PL" sz="2800" dirty="0" smtClean="0"/>
            </a:br>
            <a:r>
              <a:rPr lang="pl-PL" sz="2800" dirty="0" smtClean="0"/>
              <a:t>syn z żoną, wnuczki oraz prawnuczka </a:t>
            </a:r>
            <a:r>
              <a:rPr lang="pl-PL" sz="2800" dirty="0" err="1" smtClean="0"/>
              <a:t>Ruby</a:t>
            </a:r>
            <a:r>
              <a:rPr lang="pl-PL" sz="2800" dirty="0" smtClean="0"/>
              <a:t>, która</a:t>
            </a:r>
            <a:br>
              <a:rPr lang="pl-PL" sz="2800" dirty="0" smtClean="0"/>
            </a:br>
            <a:r>
              <a:rPr lang="pl-PL" sz="2800" dirty="0" smtClean="0"/>
              <a:t>przyleciała  z mamą aż </a:t>
            </a:r>
            <a:br>
              <a:rPr lang="pl-PL" sz="2800" dirty="0" smtClean="0"/>
            </a:br>
            <a:r>
              <a:rPr lang="pl-PL" sz="2800" dirty="0" smtClean="0"/>
              <a:t>z dalekiej Australii. </a:t>
            </a:r>
            <a:br>
              <a:rPr lang="pl-PL" sz="2800" dirty="0" smtClean="0"/>
            </a:br>
            <a:r>
              <a:rPr lang="pl-PL" sz="2800" dirty="0" smtClean="0"/>
              <a:t>Obecność rodziny </a:t>
            </a:r>
            <a:br>
              <a:rPr lang="pl-PL" sz="2800" dirty="0" smtClean="0"/>
            </a:br>
            <a:r>
              <a:rPr lang="pl-PL" sz="2800" dirty="0" smtClean="0"/>
              <a:t>była możliwa dzięki </a:t>
            </a:r>
            <a:br>
              <a:rPr lang="pl-PL" sz="2800" dirty="0" smtClean="0"/>
            </a:br>
            <a:r>
              <a:rPr lang="pl-PL" sz="2800" dirty="0" smtClean="0"/>
              <a:t>pomocy Marka </a:t>
            </a:r>
            <a:br>
              <a:rPr lang="pl-PL" sz="2800" dirty="0" smtClean="0"/>
            </a:br>
            <a:r>
              <a:rPr lang="pl-PL" sz="2800" dirty="0" smtClean="0"/>
              <a:t>Fiedlera, </a:t>
            </a:r>
            <a:br>
              <a:rPr lang="pl-PL" sz="2800" dirty="0" smtClean="0"/>
            </a:br>
            <a:r>
              <a:rPr lang="pl-PL" sz="2800" dirty="0" smtClean="0"/>
              <a:t>syna autora książki </a:t>
            </a:r>
            <a:br>
              <a:rPr lang="pl-PL" sz="2800" dirty="0" smtClean="0"/>
            </a:br>
            <a:r>
              <a:rPr lang="pl-PL" sz="2800" dirty="0" smtClean="0"/>
              <a:t>o Dywizjonie 303,</a:t>
            </a:r>
            <a:br>
              <a:rPr lang="pl-PL" sz="2800" dirty="0" smtClean="0"/>
            </a:br>
            <a:r>
              <a:rPr lang="pl-PL" sz="2800" dirty="0" smtClean="0"/>
              <a:t>który pomógł </a:t>
            </a:r>
            <a:br>
              <a:rPr lang="pl-PL" sz="2800" dirty="0" smtClean="0"/>
            </a:br>
            <a:r>
              <a:rPr lang="pl-PL" sz="2800" dirty="0" smtClean="0"/>
              <a:t>nawiązać kontakt </a:t>
            </a:r>
            <a:br>
              <a:rPr lang="pl-PL" sz="2800" dirty="0" smtClean="0"/>
            </a:br>
            <a:r>
              <a:rPr lang="pl-PL" sz="2800" dirty="0" smtClean="0"/>
              <a:t>pomiędzy synem lotnika </a:t>
            </a:r>
            <a:br>
              <a:rPr lang="pl-PL" sz="2800" dirty="0" smtClean="0"/>
            </a:br>
            <a:r>
              <a:rPr lang="pl-PL" sz="2800" dirty="0" smtClean="0"/>
              <a:t>a Szkołą Podstawową nr 11 im. Mirosława </a:t>
            </a:r>
            <a:r>
              <a:rPr lang="pl-PL" sz="2800" dirty="0" err="1" smtClean="0"/>
              <a:t>Ferića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25" y="1989463"/>
            <a:ext cx="5220072" cy="37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417388" cy="36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4680520" cy="315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-900000">
            <a:off x="372010" y="3994952"/>
            <a:ext cx="3277948" cy="24811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smtClean="0"/>
              <a:t>Syn Mirosława </a:t>
            </a:r>
            <a:r>
              <a:rPr lang="pl-PL" sz="3200" dirty="0" err="1"/>
              <a:t>Ferića</a:t>
            </a:r>
            <a:r>
              <a:rPr lang="pl-PL" sz="3200" dirty="0"/>
              <a:t>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 rodziną </a:t>
            </a:r>
            <a:br>
              <a:rPr lang="pl-PL" sz="3200" dirty="0" smtClean="0"/>
            </a:br>
            <a:r>
              <a:rPr lang="pl-PL" sz="3200" dirty="0" smtClean="0"/>
              <a:t>w Ostrowie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234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437112"/>
            <a:ext cx="6153066" cy="1797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200" dirty="0">
                <a:effectLst/>
              </a:rPr>
              <a:t>Na cmentarzu </a:t>
            </a:r>
            <a:r>
              <a:rPr lang="pl-PL" sz="3200" dirty="0" smtClean="0">
                <a:effectLst/>
              </a:rPr>
              <a:t>w </a:t>
            </a:r>
            <a:r>
              <a:rPr lang="pl-PL" sz="3200" dirty="0" err="1" smtClean="0">
                <a:effectLst/>
              </a:rPr>
              <a:t>Northwood</a:t>
            </a:r>
            <a:r>
              <a:rPr lang="pl-PL" sz="3200" dirty="0" smtClean="0">
                <a:effectLst/>
              </a:rPr>
              <a:t> </a:t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w </a:t>
            </a:r>
            <a:r>
              <a:rPr lang="pl-PL" sz="3200" dirty="0" err="1">
                <a:effectLst/>
              </a:rPr>
              <a:t>Welkiej</a:t>
            </a:r>
            <a:r>
              <a:rPr lang="pl-PL" sz="3200" dirty="0">
                <a:effectLst/>
              </a:rPr>
              <a:t> </a:t>
            </a:r>
            <a:r>
              <a:rPr lang="pl-PL" sz="3200" dirty="0" err="1">
                <a:effectLst/>
              </a:rPr>
              <a:t>Brytani</a:t>
            </a:r>
            <a:r>
              <a:rPr lang="pl-PL" sz="3200" dirty="0">
                <a:effectLst/>
              </a:rPr>
              <a:t> znajduje się grób lotnika.</a:t>
            </a:r>
            <a:endParaRPr lang="pl-PL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2" y="144974"/>
            <a:ext cx="2808312" cy="37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10" y="116632"/>
            <a:ext cx="4998988" cy="37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ERIĆ MIROSŁAW Stanisław - Niebieska Eskad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9956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5157192"/>
            <a:ext cx="9036496" cy="170080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effectLst/>
              </a:rPr>
              <a:t>Jego portret widnieje na samolocie MiG-29 nr 111 </a:t>
            </a:r>
            <a:r>
              <a:rPr lang="pl-PL" sz="2800" dirty="0" smtClean="0">
                <a:effectLst/>
              </a:rPr>
              <a:t/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z </a:t>
            </a:r>
            <a:r>
              <a:rPr lang="pl-PL" sz="2800" dirty="0">
                <a:effectLst/>
              </a:rPr>
              <a:t>23 Bazy Lotnictwa Taktycznego w Mińsku Mazowieckim</a:t>
            </a:r>
            <a:r>
              <a:rPr lang="pl-PL" sz="3600" dirty="0">
                <a:effectLst/>
              </a:rPr>
              <a:t>.</a:t>
            </a:r>
            <a:endParaRPr lang="pl-PL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6236"/>
          <a:stretch>
            <a:fillRect/>
          </a:stretch>
        </p:blipFill>
        <p:spPr bwMode="auto">
          <a:xfrm>
            <a:off x="1619672" y="332656"/>
            <a:ext cx="614258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Dziękujemy za  uwagę!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8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 rot="908396">
            <a:off x="526112" y="1427719"/>
            <a:ext cx="8503745" cy="50383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l-PL" sz="3000" dirty="0" err="1"/>
              <a:t>Ferić</a:t>
            </a:r>
            <a:r>
              <a:rPr lang="pl-PL" sz="3000" dirty="0"/>
              <a:t> pochodził z mieszanego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małżeństwa. Jego ojciec był </a:t>
            </a:r>
            <a:br>
              <a:rPr lang="pl-PL" sz="3000" dirty="0" smtClean="0"/>
            </a:br>
            <a:r>
              <a:rPr lang="pl-PL" sz="3000" dirty="0" smtClean="0"/>
              <a:t>Chorwatem, matka Polką. </a:t>
            </a:r>
            <a:r>
              <a:rPr lang="pl-PL" sz="3000" dirty="0"/>
              <a:t>Urodził </a:t>
            </a:r>
            <a:r>
              <a:rPr lang="pl-PL" sz="3000" dirty="0" smtClean="0"/>
              <a:t>się</a:t>
            </a:r>
            <a:br>
              <a:rPr lang="pl-PL" sz="3000" dirty="0" smtClean="0"/>
            </a:br>
            <a:r>
              <a:rPr lang="pl-PL" sz="3000" dirty="0" smtClean="0"/>
              <a:t> </a:t>
            </a:r>
            <a:r>
              <a:rPr lang="pl-PL" sz="3000" dirty="0"/>
              <a:t>17 czerwca 1915 roku </a:t>
            </a:r>
            <a:r>
              <a:rPr lang="pl-PL" sz="3000" dirty="0" smtClean="0"/>
              <a:t>w </a:t>
            </a:r>
            <a:r>
              <a:rPr lang="pl-PL" sz="3000" dirty="0"/>
              <a:t>Bośni. Kiedy ojciec </a:t>
            </a:r>
            <a:r>
              <a:rPr lang="pl-PL" sz="3000" dirty="0" err="1"/>
              <a:t>Fericia</a:t>
            </a:r>
            <a:r>
              <a:rPr lang="pl-PL" sz="3000" dirty="0"/>
              <a:t> umarł, matka krótko </a:t>
            </a:r>
            <a:r>
              <a:rPr lang="pl-PL" sz="3000" dirty="0" smtClean="0"/>
              <a:t>po  </a:t>
            </a:r>
            <a:r>
              <a:rPr lang="pl-PL" sz="3000" dirty="0"/>
              <a:t>I wojnie światowej wróciła do </a:t>
            </a:r>
            <a:r>
              <a:rPr lang="pl-PL" sz="3000" dirty="0" smtClean="0"/>
              <a:t>Polski i </a:t>
            </a:r>
            <a:r>
              <a:rPr lang="pl-PL" sz="3000" dirty="0"/>
              <a:t>osiedliła się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Ostrowie </a:t>
            </a:r>
            <a:r>
              <a:rPr lang="pl-PL" sz="3000" dirty="0" smtClean="0"/>
              <a:t>Wielkopolskim.  Mirosław </a:t>
            </a:r>
            <a:r>
              <a:rPr lang="pl-PL" sz="3000" dirty="0" err="1"/>
              <a:t>Ferić</a:t>
            </a:r>
            <a:r>
              <a:rPr lang="pl-PL" sz="3000" dirty="0"/>
              <a:t>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Polsce pokochał </a:t>
            </a:r>
            <a:r>
              <a:rPr lang="pl-PL" sz="3000" dirty="0" smtClean="0"/>
              <a:t>lotnictwo.</a:t>
            </a:r>
            <a:endParaRPr lang="pl-PL" sz="3000" dirty="0"/>
          </a:p>
        </p:txBody>
      </p:sp>
      <p:sp>
        <p:nvSpPr>
          <p:cNvPr id="3" name="AutoShape 2" descr="Jednym z bohaterów wojennego filmu &quot;Dywizjon 303&quot;, który w sierpniu wejdzie  do kin jest ostrowianin | wielkopolskie Nasze Mia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338"/>
            <a:ext cx="1800198" cy="27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-900000">
            <a:off x="469945" y="859738"/>
            <a:ext cx="6202665" cy="5285630"/>
          </a:xfrm>
        </p:spPr>
        <p:txBody>
          <a:bodyPr>
            <a:noAutofit/>
          </a:bodyPr>
          <a:lstStyle/>
          <a:p>
            <a:r>
              <a:rPr lang="pl-PL" sz="3000" dirty="0"/>
              <a:t>Po ukończeniu w 1935 roku gimnazjum męskiego w Ostrowie Wielkopolskim wstąpił do Szkoły Podchorążych Lotnictwa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Dęblinie. Po jej ukończeniu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1938 roku został przydzielony do 111 Eskadry Myśliwskiej.</a:t>
            </a:r>
          </a:p>
        </p:txBody>
      </p:sp>
      <p:pic>
        <p:nvPicPr>
          <p:cNvPr id="5122" name="Picture 2" descr="Mirosław Fer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160240" cy="30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75124" cy="56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-900000">
            <a:off x="789444" y="4248182"/>
            <a:ext cx="5985159" cy="1606102"/>
          </a:xfrm>
        </p:spPr>
        <p:txBody>
          <a:bodyPr>
            <a:noAutofit/>
          </a:bodyPr>
          <a:lstStyle/>
          <a:p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/>
              <a:t/>
            </a:r>
            <a:br>
              <a:rPr lang="pl-PL" sz="3000" dirty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Podczas </a:t>
            </a:r>
            <a:r>
              <a:rPr lang="pl-PL" sz="3000" dirty="0"/>
              <a:t>wojny obronnej 1939 roku został zestrzelony w walce powietrznej. Uratował się, skacząc ze spadochronem. Przebył drogę wielu polskich lotników, którzy brali udział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w </a:t>
            </a:r>
            <a:r>
              <a:rPr lang="pl-PL" sz="3000" dirty="0"/>
              <a:t>Bitwie o Anglię.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-900000">
            <a:off x="12536624" y="2134191"/>
            <a:ext cx="1132312" cy="693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27" y="188640"/>
            <a:ext cx="2058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8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-900000">
            <a:off x="580076" y="275933"/>
            <a:ext cx="8407216" cy="5589319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effectLst/>
              </a:rPr>
              <a:t>Do Bitwy o Anglię Mirosław </a:t>
            </a:r>
            <a:r>
              <a:rPr lang="pl-PL" sz="2800" dirty="0" err="1">
                <a:effectLst/>
              </a:rPr>
              <a:t>Ferić</a:t>
            </a:r>
            <a:r>
              <a:rPr lang="pl-PL" sz="2800" dirty="0">
                <a:effectLst/>
              </a:rPr>
              <a:t> wszedł </a:t>
            </a:r>
            <a:r>
              <a:rPr lang="pl-PL" sz="2800" dirty="0" smtClean="0">
                <a:effectLst/>
              </a:rPr>
              <a:t/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31 </a:t>
            </a:r>
            <a:r>
              <a:rPr lang="pl-PL" sz="2800" dirty="0">
                <a:effectLst/>
              </a:rPr>
              <a:t>sierpnia 1940 roku. Szybko uznany został </a:t>
            </a:r>
            <a:r>
              <a:rPr lang="pl-PL" sz="2800" dirty="0" smtClean="0">
                <a:effectLst/>
              </a:rPr>
              <a:t/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za </a:t>
            </a:r>
            <a:r>
              <a:rPr lang="pl-PL" sz="2800" dirty="0">
                <a:effectLst/>
              </a:rPr>
              <a:t>asa lotnictwa. Według oficjalnych </a:t>
            </a:r>
            <a:r>
              <a:rPr lang="pl-PL" sz="2800" dirty="0" smtClean="0">
                <a:effectLst/>
              </a:rPr>
              <a:t>dokumentów</a:t>
            </a:r>
            <a:r>
              <a:rPr lang="pl-PL" sz="2800" dirty="0">
                <a:effectLst/>
              </a:rPr>
              <a:t>  plasuje się w pierwszej dziesiątce polskich pilotów myśliwskich II wojny </a:t>
            </a:r>
            <a:r>
              <a:rPr lang="pl-PL" sz="2800" dirty="0" smtClean="0">
                <a:effectLst/>
              </a:rPr>
              <a:t>światowej</a:t>
            </a:r>
            <a:r>
              <a:rPr lang="pl-PL" sz="2800" dirty="0">
                <a:effectLst/>
              </a:rPr>
              <a:t>.  Generał Władysław Sikorski odznaczył go Srebrnym Krzyżem Virtuti Militari V klasy.</a:t>
            </a:r>
            <a:r>
              <a:rPr lang="pl-PL" sz="6600" dirty="0">
                <a:effectLst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66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" y="566390"/>
            <a:ext cx="835962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371820" y="5661248"/>
            <a:ext cx="3820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Mirosław </a:t>
            </a:r>
            <a:r>
              <a:rPr lang="pl-PL" sz="3200" dirty="0" err="1"/>
              <a:t>Ferić</a:t>
            </a:r>
            <a:r>
              <a:rPr lang="pl-PL" sz="3200" dirty="0"/>
              <a:t> </a:t>
            </a:r>
            <a:endParaRPr lang="pl-PL" sz="3200" dirty="0" smtClean="0"/>
          </a:p>
          <a:p>
            <a:r>
              <a:rPr lang="pl-PL" sz="3200" dirty="0" smtClean="0"/>
              <a:t>(</a:t>
            </a:r>
            <a:r>
              <a:rPr lang="pl-PL" sz="3200" dirty="0"/>
              <a:t>pierwszy z lewej)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719"/>
            <a:ext cx="7975335" cy="55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9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900000">
            <a:off x="-42058" y="3293953"/>
            <a:ext cx="8782179" cy="278265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3200" dirty="0">
                <a:effectLst/>
              </a:rPr>
              <a:t>14 lutego 1942 r. poniósł śmierć w wypadku nad lotniskiem dywizjonu 303 w </a:t>
            </a:r>
            <a:r>
              <a:rPr lang="pl-PL" sz="3200" dirty="0" err="1">
                <a:effectLst/>
              </a:rPr>
              <a:t>Northolt</a:t>
            </a:r>
            <a:r>
              <a:rPr lang="pl-PL" sz="3200" dirty="0">
                <a:effectLst/>
              </a:rPr>
              <a:t>, </a:t>
            </a:r>
            <a:r>
              <a:rPr lang="pl-PL" sz="3200" dirty="0" smtClean="0">
                <a:effectLst/>
              </a:rPr>
              <a:t/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w </a:t>
            </a:r>
            <a:r>
              <a:rPr lang="pl-PL" sz="3200" dirty="0">
                <a:effectLst/>
              </a:rPr>
              <a:t>trakcie lotu treningowego na samolocie </a:t>
            </a:r>
            <a:r>
              <a:rPr lang="pl-PL" sz="3200" dirty="0" err="1">
                <a:effectLst/>
              </a:rPr>
              <a:t>Spitfire</a:t>
            </a:r>
            <a:r>
              <a:rPr lang="pl-PL" sz="3200" dirty="0">
                <a:effectLst/>
              </a:rPr>
              <a:t>, któremu urwała się lotka podczas akrobacji. Został pochowany na cmentarzu </a:t>
            </a:r>
            <a:r>
              <a:rPr lang="pl-PL" sz="3200" dirty="0" smtClean="0">
                <a:effectLst/>
              </a:rPr>
              <a:t/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w </a:t>
            </a:r>
            <a:r>
              <a:rPr lang="pl-PL" sz="3200" dirty="0" err="1">
                <a:effectLst/>
              </a:rPr>
              <a:t>Northwood</a:t>
            </a:r>
            <a:r>
              <a:rPr lang="pl-PL" sz="3200" dirty="0">
                <a:effectLst/>
              </a:rPr>
              <a:t>. Osierocił syna, mieszkającego do dziś w Anglii Philipa </a:t>
            </a:r>
            <a:r>
              <a:rPr lang="pl-PL" sz="3200" dirty="0" err="1">
                <a:effectLst/>
              </a:rPr>
              <a:t>Ferić-Methuena</a:t>
            </a:r>
            <a:r>
              <a:rPr lang="pl-PL" sz="3200" dirty="0">
                <a:effectLst/>
              </a:rPr>
              <a:t>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087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Należyty</Template>
  <TotalTime>10995</TotalTime>
  <Words>131</Words>
  <Application>Microsoft Office PowerPoint</Application>
  <PresentationFormat>Pokaz na ekranie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Baskerville Old Face</vt:lpstr>
      <vt:lpstr>Rockwell</vt:lpstr>
      <vt:lpstr>Wingdings</vt:lpstr>
      <vt:lpstr>Kilter</vt:lpstr>
      <vt:lpstr>Prezentacja programu PowerPoint</vt:lpstr>
      <vt:lpstr>Ferić pochodził z mieszanego  małżeństwa. Jego ojciec był  Chorwatem, matka Polką. Urodził się  17 czerwca 1915 roku w Bośni. Kiedy ojciec Fericia umarł, matka krótko po  I wojnie światowej wróciła do Polski i osiedliła się  w Ostrowie Wielkopolskim.  Mirosław Ferić  w Polsce pokochał lotnictwo.</vt:lpstr>
      <vt:lpstr>Po ukończeniu w 1935 roku gimnazjum męskiego w Ostrowie Wielkopolskim wstąpił do Szkoły Podchorążych Lotnictwa  w Dęblinie. Po jej ukończeniu  w 1938 roku został przydzielony do 111 Eskadry Myśliwskiej.</vt:lpstr>
      <vt:lpstr>Prezentacja programu PowerPoint</vt:lpstr>
      <vt:lpstr>        Podczas wojny obronnej 1939 roku został zestrzelony w walce powietrznej. Uratował się, skacząc ze spadochronem. Przebył drogę wielu polskich lotników, którzy brali udział  w Bitwie o Anglię. </vt:lpstr>
      <vt:lpstr>Do Bitwy o Anglię Mirosław Ferić wszedł  31 sierpnia 1940 roku. Szybko uznany został  za asa lotnictwa. Według oficjalnych dokumentów  plasuje się w pierwszej dziesiątce polskich pilotów myśliwskich II wojny światowej.  Generał Władysław Sikorski odznaczył go Srebrnym Krzyżem Virtuti Militari V klasy. </vt:lpstr>
      <vt:lpstr>Prezentacja programu PowerPoint</vt:lpstr>
      <vt:lpstr>Prezentacja programu PowerPoint</vt:lpstr>
      <vt:lpstr>14 lutego 1942 r. poniósł śmierć w wypadku nad lotniskiem dywizjonu 303 w Northolt,  w trakcie lotu treningowego na samolocie Spitfire, któremu urwała się lotka podczas akrobacji. Został pochowany na cmentarzu  w Northwood. Osierocił syna, mieszkającego do dziś w Anglii Philipa Ferić-Methuena.</vt:lpstr>
      <vt:lpstr>W Ostrowie Wielkopolskim jego imię nadano jednej z ulic  (26 listopada 1981) oraz  Szkole Podstawowej nr 11  (9 maja 1984). </vt:lpstr>
      <vt:lpstr>Prezentacja programu PowerPoint</vt:lpstr>
      <vt:lpstr>20 kwietnia 2006 w galerii wybitnych uczniów  i profesorów macierzystego gimnazjum  w Ostrowie zawieszono portret Mirosława Fericia. Przy wejściu do jego domu powieszono tablicę upamiętniającą.</vt:lpstr>
      <vt:lpstr>Prezentacja programu PowerPoint</vt:lpstr>
      <vt:lpstr>Prezentacja programu PowerPoint</vt:lpstr>
      <vt:lpstr>Syn Mirosława Ferića  z rodziną  w Ostrowie </vt:lpstr>
      <vt:lpstr>Na cmentarzu w Northwood  w Welkiej Brytani znajduje się grób lotnika.</vt:lpstr>
      <vt:lpstr>Jego portret widnieje na samolocie MiG-29 nr 111  z 23 Bazy Lotnictwa Taktycznego w Mińsku Mazowieckim.</vt:lpstr>
      <vt:lpstr>Dziękujemy za 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Dzień dobry Moniczko</dc:creator>
  <cp:lastModifiedBy>SLAWEKWR</cp:lastModifiedBy>
  <cp:revision>42</cp:revision>
  <dcterms:created xsi:type="dcterms:W3CDTF">2020-11-01T11:49:21Z</dcterms:created>
  <dcterms:modified xsi:type="dcterms:W3CDTF">2020-11-19T21:15:58Z</dcterms:modified>
</cp:coreProperties>
</file>